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9" r:id="rId5"/>
    <p:sldId id="264" r:id="rId6"/>
    <p:sldId id="261" r:id="rId7"/>
    <p:sldId id="266" r:id="rId8"/>
    <p:sldId id="262" r:id="rId9"/>
    <p:sldId id="263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5" autoAdjust="0"/>
  </p:normalViewPr>
  <p:slideViewPr>
    <p:cSldViewPr>
      <p:cViewPr varScale="1">
        <p:scale>
          <a:sx n="48" d="100"/>
          <a:sy n="48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84412-F19A-444D-A4FE-97906912E9B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0C281-DEA5-48F2-9CDA-EF5F8DB95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3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C281-DEA5-48F2-9CDA-EF5F8DB95EB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C281-DEA5-48F2-9CDA-EF5F8DB95E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9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C281-DEA5-48F2-9CDA-EF5F8DB95EB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C281-DEA5-48F2-9CDA-EF5F8DB95E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9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C281-DEA5-48F2-9CDA-EF5F8DB95E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C281-DEA5-48F2-9CDA-EF5F8DB95E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3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8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1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6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1556792"/>
            <a:ext cx="5436602" cy="41044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511661" y="240239"/>
            <a:ext cx="5004555" cy="153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6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3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3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3843338"/>
            <a:ext cx="3294708" cy="286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5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1" y="260648"/>
            <a:ext cx="5004555" cy="422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6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5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7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612D-B510-4C87-B698-774C91815276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3291-5768-45D3-A1E7-B66DCAE528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08"/>
            </a:avLst>
          </a:prstGeom>
          <a:blipFill>
            <a:blip r:embed="rId14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4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312997/" TargetMode="External"/><Relationship Id="rId7" Type="http://schemas.openxmlformats.org/officeDocument/2006/relationships/hyperlink" Target="http://img1.liveinternet.ru/images/attach/c/8/99/788/99788219_1.png" TargetMode="External"/><Relationship Id="rId2" Type="http://schemas.openxmlformats.org/officeDocument/2006/relationships/hyperlink" Target="http://mediaurok.ucoz.net/risunki/logotip_tp_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4228.vk.me/u109831996/-6/x_7635c31e.jpg" TargetMode="External"/><Relationship Id="rId5" Type="http://schemas.openxmlformats.org/officeDocument/2006/relationships/hyperlink" Target="http://img1.liveinternet.ru/images/attach/c/11/114/708/114708127__7_.png" TargetMode="External"/><Relationship Id="rId4" Type="http://schemas.openxmlformats.org/officeDocument/2006/relationships/hyperlink" Target="http://super-positive.ru/perevertysh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1115616" y="1119644"/>
            <a:ext cx="6768752" cy="3101443"/>
          </a:xfrm>
          <a:prstGeom prst="ellipse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51000"/>
                </a:schemeClr>
              </a:gs>
              <a:gs pos="35000">
                <a:schemeClr val="accent3">
                  <a:tint val="37000"/>
                  <a:satMod val="300000"/>
                  <a:alpha val="80000"/>
                </a:schemeClr>
              </a:gs>
              <a:gs pos="100000">
                <a:schemeClr val="accent3">
                  <a:tint val="15000"/>
                  <a:satMod val="350000"/>
                  <a:alpha val="87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-324544" y="1453952"/>
            <a:ext cx="9649072" cy="276987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eskneesCTT" pitchFamily="2" charset="0"/>
              </a:rPr>
              <a:t>Интерактивная   игра 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eskneesCTT" pitchFamily="2" charset="0"/>
              </a:rPr>
              <a:t>«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eskneesCTT" pitchFamily="2" charset="0"/>
              </a:rPr>
              <a:t>Перевертыши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eskneesCTT" pitchFamily="2" charset="0"/>
              </a:rPr>
              <a:t>»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eskneesCTT" pitchFamily="2" charset="0"/>
              </a:rPr>
              <a:t>4-7 класс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eeskneesCTT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6080" y="3140968"/>
            <a:ext cx="3257919" cy="3515844"/>
          </a:xfrm>
          <a:prstGeom prst="rect">
            <a:avLst/>
          </a:prstGeom>
        </p:spPr>
      </p:pic>
      <p:sp>
        <p:nvSpPr>
          <p:cNvPr id="4" name="Управляющая кнопка: в конец 3">
            <a:hlinkClick r:id="" action="ppaction://hlinkshowjump?jump=nextslide" highlightClick="1"/>
          </p:cNvPr>
          <p:cNvSpPr/>
          <p:nvPr/>
        </p:nvSpPr>
        <p:spPr>
          <a:xfrm>
            <a:off x="8310765" y="6138130"/>
            <a:ext cx="574653" cy="504056"/>
          </a:xfrm>
          <a:prstGeom prst="actionButtonE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76815" y="3119768"/>
            <a:ext cx="1645553" cy="3537044"/>
            <a:chOff x="406166" y="2977227"/>
            <a:chExt cx="1645553" cy="3537044"/>
          </a:xfrm>
        </p:grpSpPr>
        <p:sp>
          <p:nvSpPr>
            <p:cNvPr id="7" name="Овал 6"/>
            <p:cNvSpPr/>
            <p:nvPr/>
          </p:nvSpPr>
          <p:spPr>
            <a:xfrm>
              <a:off x="899592" y="5229200"/>
              <a:ext cx="720080" cy="79208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6" y="2977227"/>
              <a:ext cx="1645553" cy="3537044"/>
            </a:xfrm>
            <a:prstGeom prst="rect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1763688" y="5337572"/>
            <a:ext cx="403244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работы: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Баева Наталья Владимировна,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начальных классов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МКОУ «Новоярковская СОШ»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Каменского района Алтайского края</a:t>
            </a:r>
          </a:p>
        </p:txBody>
      </p:sp>
      <p:sp>
        <p:nvSpPr>
          <p:cNvPr id="12" name="Управляющая кнопка: сведения 11">
            <a:hlinkClick r:id="" action="ppaction://hlinkshowjump?jump=lastslide" highlightClick="1"/>
          </p:cNvPr>
          <p:cNvSpPr/>
          <p:nvPr/>
        </p:nvSpPr>
        <p:spPr>
          <a:xfrm>
            <a:off x="276135" y="6077580"/>
            <a:ext cx="571504" cy="565433"/>
          </a:xfrm>
          <a:prstGeom prst="actionButtonInform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9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1988840"/>
            <a:ext cx="8640960" cy="4392488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132856"/>
            <a:ext cx="8065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отрисовок для фона презентации  Соловьёва Елена Витальевна</a:t>
            </a:r>
          </a:p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Логотип МК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http://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mediaurok.ucoz.net/risunki/logotip_tp_5.jpg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Перевёртыши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http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://festival.1september.ru/articles/312997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/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http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://super-positive.ru/perevertyshy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/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Указатель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/>
              </a:rPr>
              <a:t> 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/>
              </a:rPr>
              <a:t>http://img1.liveinternet.ru/images/attach/c/11/114/708/114708127__7_.png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Пятачок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/>
              </a:rPr>
              <a:t>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/>
              </a:rPr>
              <a:t>http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/>
              </a:rPr>
              <a:t>://cs4228.vk.me/u109831996/-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/>
              </a:rPr>
              <a:t>6/x_7635c31e.jpg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Винни-Пух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/>
              </a:rPr>
              <a:t>http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/>
              </a:rPr>
              <a:t>://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/>
              </a:rPr>
              <a:t>img1.liveinternet.ru/images/attach/c/8/99/788/99788219_1.png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дидактической игры с использованием технологического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приёма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"Карман».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ТП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Мазеина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Е.В. </a:t>
            </a:r>
          </a:p>
          <a:p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620688"/>
            <a:ext cx="3864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Источники: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395536" y="332656"/>
            <a:ext cx="573983" cy="504056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244408" y="116632"/>
            <a:ext cx="746524" cy="720080"/>
          </a:xfrm>
          <a:prstGeom prst="mathMultipl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2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9552" y="295369"/>
            <a:ext cx="7619210" cy="2621994"/>
          </a:xfrm>
          <a:prstGeom prst="roundRect">
            <a:avLst/>
          </a:prstGeom>
          <a:solidFill>
            <a:schemeClr val="lt1">
              <a:alpha val="84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2"/>
                </a:solidFill>
              </a:rPr>
              <a:t>Ребята!</a:t>
            </a:r>
          </a:p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Винни-Пух и Пятачок предлагают вам поиграть в игру «Перевёртыши».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Условия очень просты: </a:t>
            </a:r>
            <a:r>
              <a:rPr lang="ru-RU" sz="2400" b="1" dirty="0" smtClean="0">
                <a:solidFill>
                  <a:srgbClr val="002060"/>
                </a:solidFill>
              </a:rPr>
              <a:t>задаётся </a:t>
            </a:r>
            <a:r>
              <a:rPr lang="ru-RU" sz="2400" b="1" dirty="0">
                <a:solidFill>
                  <a:srgbClr val="002060"/>
                </a:solidFill>
              </a:rPr>
              <a:t>фраза, в которой каждое слово </a:t>
            </a:r>
            <a:r>
              <a:rPr lang="ru-RU" sz="2400" b="1" dirty="0" smtClean="0">
                <a:solidFill>
                  <a:srgbClr val="002060"/>
                </a:solidFill>
              </a:rPr>
              <a:t>«перевёрнуто» </a:t>
            </a:r>
            <a:r>
              <a:rPr lang="ru-RU" sz="2400" b="1" dirty="0">
                <a:solidFill>
                  <a:srgbClr val="002060"/>
                </a:solidFill>
              </a:rPr>
              <a:t>на противоположное по значению. Нужно эту фразу отгадать. 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12976"/>
            <a:ext cx="5256584" cy="3371136"/>
          </a:xfrm>
          <a:prstGeom prst="roundRect">
            <a:avLst/>
          </a:prstGeom>
          <a:solidFill>
            <a:schemeClr val="lt1">
              <a:alpha val="77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solidFill>
                  <a:srgbClr val="002060"/>
                </a:solidFill>
              </a:rPr>
              <a:t>В игре принимают участие две команды. </a:t>
            </a:r>
            <a:r>
              <a:rPr lang="ru-RU" sz="2400" b="1" i="1" dirty="0" smtClean="0">
                <a:solidFill>
                  <a:srgbClr val="002060"/>
                </a:solidFill>
              </a:rPr>
              <a:t>Команды по </a:t>
            </a:r>
            <a:r>
              <a:rPr lang="ru-RU" sz="2400" b="1" i="1" dirty="0">
                <a:solidFill>
                  <a:srgbClr val="002060"/>
                </a:solidFill>
              </a:rPr>
              <a:t>очереди  </a:t>
            </a:r>
            <a:r>
              <a:rPr lang="ru-RU" sz="2400" b="1" i="1" dirty="0" smtClean="0">
                <a:solidFill>
                  <a:srgbClr val="002060"/>
                </a:solidFill>
              </a:rPr>
              <a:t>открывают </a:t>
            </a:r>
            <a:r>
              <a:rPr lang="ru-RU" sz="2400" b="1" i="1" dirty="0">
                <a:solidFill>
                  <a:srgbClr val="002060"/>
                </a:solidFill>
              </a:rPr>
              <a:t>карточки с </a:t>
            </a:r>
            <a:r>
              <a:rPr lang="ru-RU" sz="2400" b="1" i="1" dirty="0" smtClean="0">
                <a:solidFill>
                  <a:srgbClr val="002060"/>
                </a:solidFill>
              </a:rPr>
              <a:t>заданиями </a:t>
            </a:r>
            <a:r>
              <a:rPr lang="ru-RU" sz="2400" b="1" i="1" dirty="0">
                <a:solidFill>
                  <a:srgbClr val="002060"/>
                </a:solidFill>
              </a:rPr>
              <a:t>из своего «кармана» (</a:t>
            </a:r>
            <a:r>
              <a:rPr lang="ru-RU" sz="2400" b="1" i="1" dirty="0" smtClean="0">
                <a:solidFill>
                  <a:srgbClr val="002060"/>
                </a:solidFill>
              </a:rPr>
              <a:t>щелчком) и отгадывают фразы. По щелчку на карточку появляется ответ, по второму щелчку - карточка исчезает.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245819" y="332656"/>
            <a:ext cx="574653" cy="504056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02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699792" y="3212975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Сказки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483768" y="692696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Телепередачи 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2915816" y="1700808"/>
            <a:ext cx="36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Пословицы </a:t>
            </a:r>
          </a:p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поговорки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4168" y="3519922"/>
            <a:ext cx="2906764" cy="3136889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274903" y="3501008"/>
            <a:ext cx="1213506" cy="3155804"/>
            <a:chOff x="406166" y="2977227"/>
            <a:chExt cx="1645553" cy="3537044"/>
          </a:xfrm>
        </p:grpSpPr>
        <p:sp>
          <p:nvSpPr>
            <p:cNvPr id="10" name="Овал 9"/>
            <p:cNvSpPr/>
            <p:nvPr/>
          </p:nvSpPr>
          <p:spPr>
            <a:xfrm>
              <a:off x="899592" y="5229200"/>
              <a:ext cx="720080" cy="79208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6" y="2977227"/>
              <a:ext cx="1645553" cy="3537044"/>
            </a:xfrm>
            <a:prstGeom prst="rect">
              <a:avLst/>
            </a:prstGeom>
          </p:spPr>
        </p:pic>
      </p:grpSp>
      <p:sp>
        <p:nvSpPr>
          <p:cNvPr id="12" name="Умножение 11">
            <a:hlinkClick r:id="" action="ppaction://hlinkshowjump?jump=endshow"/>
          </p:cNvPr>
          <p:cNvSpPr/>
          <p:nvPr/>
        </p:nvSpPr>
        <p:spPr>
          <a:xfrm>
            <a:off x="8244408" y="116632"/>
            <a:ext cx="746524" cy="720080"/>
          </a:xfrm>
          <a:prstGeom prst="mathMultipl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Пока все дома!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6207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Никого </a:t>
            </a:r>
            <a:r>
              <a:rPr lang="ru-RU" sz="4400" b="1" dirty="0">
                <a:solidFill>
                  <a:srgbClr val="FFFF00"/>
                </a:solidFill>
              </a:rPr>
              <a:t>нет на улице !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Спокойной ночи, </a:t>
            </a:r>
            <a:r>
              <a:rPr lang="ru-RU" sz="4800" b="1" dirty="0" smtClean="0">
                <a:solidFill>
                  <a:srgbClr val="00B050"/>
                </a:solidFill>
              </a:rPr>
              <a:t>малыши!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18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</a:rPr>
              <a:t>Доброе </a:t>
            </a:r>
            <a:r>
              <a:rPr lang="ru-RU" sz="4400" b="1" dirty="0">
                <a:solidFill>
                  <a:srgbClr val="92D050"/>
                </a:solidFill>
              </a:rPr>
              <a:t>утро, старики!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Минута славы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6167" y="4077072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CCFF"/>
                </a:solidFill>
              </a:rPr>
              <a:t>Час позора</a:t>
            </a:r>
            <a:endParaRPr lang="ru-RU" sz="4400" b="1" dirty="0">
              <a:solidFill>
                <a:srgbClr val="00CCFF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Едим дома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42671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Голодаем в гостях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Танцы на </a:t>
            </a:r>
            <a:r>
              <a:rPr lang="ru-RU" sz="4800" b="1" dirty="0">
                <a:solidFill>
                  <a:srgbClr val="00B050"/>
                </a:solidFill>
              </a:rPr>
              <a:t>л</a:t>
            </a:r>
            <a:r>
              <a:rPr lang="ru-RU" sz="4800" b="1" dirty="0" smtClean="0">
                <a:solidFill>
                  <a:srgbClr val="00B050"/>
                </a:solidFill>
              </a:rPr>
              <a:t>ьду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3070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</a:rPr>
              <a:t>Ходьба</a:t>
            </a:r>
          </a:p>
          <a:p>
            <a:pPr algn="ctr"/>
            <a:r>
              <a:rPr lang="ru-RU" sz="4400" b="1" dirty="0">
                <a:solidFill>
                  <a:srgbClr val="92D050"/>
                </a:solidFill>
              </a:rPr>
              <a:t>п</a:t>
            </a:r>
            <a:r>
              <a:rPr lang="ru-RU" sz="4400" b="1" dirty="0" smtClean="0">
                <a:solidFill>
                  <a:srgbClr val="92D050"/>
                </a:solidFill>
              </a:rPr>
              <a:t>од</a:t>
            </a:r>
          </a:p>
          <a:p>
            <a:pPr algn="ctr"/>
            <a:r>
              <a:rPr lang="ru-RU" sz="4400" b="1" dirty="0" smtClean="0">
                <a:solidFill>
                  <a:srgbClr val="92D050"/>
                </a:solidFill>
              </a:rPr>
              <a:t>водой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32405" y="4104888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Пусть говорят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843036" y="4104888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CCFF"/>
                </a:solidFill>
              </a:rPr>
              <a:t>Не нужно молчать</a:t>
            </a:r>
            <a:endParaRPr lang="ru-RU" sz="4400" b="1" dirty="0">
              <a:solidFill>
                <a:srgbClr val="00CCFF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832405" y="4054928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574653" cy="504056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30729" y="4092469"/>
            <a:ext cx="4032000" cy="2421801"/>
            <a:chOff x="230729" y="4092469"/>
            <a:chExt cx="4032000" cy="2421801"/>
          </a:xfrm>
        </p:grpSpPr>
        <p:sp>
          <p:nvSpPr>
            <p:cNvPr id="2" name="Блок-схема: несколько документов 1"/>
            <p:cNvSpPr/>
            <p:nvPr/>
          </p:nvSpPr>
          <p:spPr>
            <a:xfrm rot="10800000" flipH="1">
              <a:off x="230729" y="4820726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7" y="4092469"/>
              <a:ext cx="1126704" cy="2421801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860032" y="4455363"/>
            <a:ext cx="4130740" cy="2077158"/>
            <a:chOff x="4860032" y="4455363"/>
            <a:chExt cx="4130740" cy="2077158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 rot="10800000">
              <a:off x="4860032" y="4820727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5996" y="4455363"/>
              <a:ext cx="1924776" cy="2077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186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4.81481E-6 L 0.00139 -0.26157 C 0.00139 -0.37893 0.07031 -0.52314 0.12639 -0.52314 L 0.25139 -0.523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24653 C 1.94444E-6 -0.35718 0.05955 -0.49282 0.10816 -0.49282 L 0.21649 -0.49282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5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21898 C 8.33333E-7 -0.31736 0.05521 -0.43773 0.10035 -0.43773 L 0.20087 -0.43773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0.26134 C -3.61111E-6 -0.37847 -0.08645 -0.52245 -0.15642 -0.52245 L -0.31284 -0.52245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-0.26157 C 1.94444E-6 -0.37893 -0.08646 -0.52314 -0.15643 -0.52314 L -0.31285 -0.52314 " pathEditMode="relative" rAng="0" ptsTypes="FfFF"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5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3.61111E-6 -0.26134 C -3.61111E-6 -0.37847 -0.08645 -0.52245 -0.15642 -0.52245 L -0.31284 -0.52245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3.61111E-6 -0.25185 C -3.61111E-6 -0.36481 -0.08159 -0.50324 -0.14791 -0.50324 L -0.29531 -0.50324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-0.22431 C -4.72222E-6 -0.325 -0.07482 -0.44815 -0.13576 -0.44815 L -0.2717 -0.44815 " pathEditMode="relative" rAng="0" ptsTypes="FfFF">
                                      <p:cBhvr>
                                        <p:cTn id="2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40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1" grpId="1" animBg="1"/>
      <p:bldP spid="21" grpId="2" animBg="1"/>
      <p:bldP spid="21" grpId="3" animBg="1"/>
      <p:bldP spid="25" grpId="0" animBg="1"/>
      <p:bldP spid="25" grpId="2" animBg="1"/>
      <p:bldP spid="25" grpId="3" animBg="1"/>
      <p:bldP spid="25" grpId="4" animBg="1"/>
      <p:bldP spid="23" grpId="0" animBg="1"/>
      <p:bldP spid="2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Кривое зеркало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6207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Прямое отражение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В мире животных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18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92D050"/>
                </a:solidFill>
              </a:rPr>
              <a:t>На войне людей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Утренняя звезда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6167" y="4077072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CCFF"/>
                </a:solidFill>
              </a:rPr>
              <a:t>Вечерняя планета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Добрый день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42671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Злобная ночь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Что? Где? Когда?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3070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92D050"/>
                </a:solidFill>
              </a:rPr>
              <a:t>Кто-то! Здесь! Сейчас!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32405" y="4104888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Поле чудес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843036" y="4104888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CCFF"/>
                </a:solidFill>
              </a:rPr>
              <a:t>Лес кошмаров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832405" y="4054928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30729" y="4092469"/>
            <a:ext cx="4032000" cy="2421801"/>
            <a:chOff x="230729" y="4092469"/>
            <a:chExt cx="4032000" cy="2421801"/>
          </a:xfrm>
        </p:grpSpPr>
        <p:sp>
          <p:nvSpPr>
            <p:cNvPr id="2" name="Блок-схема: несколько документов 1"/>
            <p:cNvSpPr/>
            <p:nvPr/>
          </p:nvSpPr>
          <p:spPr>
            <a:xfrm rot="10800000" flipH="1">
              <a:off x="230729" y="4820726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7" y="4092469"/>
              <a:ext cx="1126704" cy="2421801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860032" y="4455363"/>
            <a:ext cx="4130740" cy="2077158"/>
            <a:chOff x="4860032" y="4455363"/>
            <a:chExt cx="4130740" cy="2077158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 rot="10800000">
              <a:off x="4860032" y="4820727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5996" y="4455363"/>
              <a:ext cx="1924776" cy="2077158"/>
            </a:xfrm>
            <a:prstGeom prst="rect">
              <a:avLst/>
            </a:prstGeom>
          </p:spPr>
        </p:pic>
      </p:grpSp>
      <p:sp>
        <p:nvSpPr>
          <p:cNvPr id="42" name="Управляющая кнопка: возврат 41">
            <a:hlinkClick r:id="rId5" action="ppaction://hlinksldjump" highlightClick="1"/>
          </p:cNvPr>
          <p:cNvSpPr/>
          <p:nvPr/>
        </p:nvSpPr>
        <p:spPr>
          <a:xfrm>
            <a:off x="395536" y="332656"/>
            <a:ext cx="573983" cy="504056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8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4.81481E-6 L 0.00139 -0.26157 C 0.00139 -0.37893 0.07031 -0.52314 0.12639 -0.52314 L 0.25139 -0.523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24653 C 1.94444E-6 -0.35718 0.05955 -0.49282 0.10816 -0.49282 L 0.21649 -0.49282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5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21898 C 8.33333E-7 -0.31736 0.05521 -0.43773 0.10035 -0.43773 L 0.20087 -0.43773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0.26134 C -3.61111E-6 -0.37847 -0.08645 -0.52245 -0.15642 -0.52245 L -0.31284 -0.52245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-0.26157 C 1.94444E-6 -0.37893 -0.08646 -0.52314 -0.15643 -0.52314 L -0.31285 -0.52314 " pathEditMode="relative" rAng="0" ptsTypes="FfFF"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5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3.61111E-6 -0.26134 C -3.61111E-6 -0.37847 -0.08645 -0.52245 -0.15642 -0.52245 L -0.31284 -0.52245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3.61111E-6 -0.25185 C -3.61111E-6 -0.36481 -0.08159 -0.50324 -0.14791 -0.50324 L -0.29531 -0.50324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-0.22431 C -4.72222E-6 -0.325 -0.07482 -0.44815 -0.13576 -0.44815 L -0.2717 -0.44815 " pathEditMode="relative" rAng="0" ptsTypes="FfFF">
                                      <p:cBhvr>
                                        <p:cTn id="2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40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1" grpId="0" animBg="1"/>
      <p:bldP spid="21" grpId="1" animBg="1"/>
      <p:bldP spid="21" grpId="2" animBg="1"/>
      <p:bldP spid="25" grpId="0" animBg="1"/>
      <p:bldP spid="25" grpId="1" animBg="1"/>
      <p:bldP spid="25" grpId="2" animBg="1"/>
      <p:bldP spid="25" grpId="3" animBg="1"/>
      <p:bldP spid="23" grpId="0" animBg="1"/>
      <p:bldP spid="2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Снежная королева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6207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Цветочная </a:t>
            </a:r>
            <a:r>
              <a:rPr lang="ru-RU" sz="4400" b="1" dirty="0">
                <a:solidFill>
                  <a:srgbClr val="FFFF00"/>
                </a:solidFill>
              </a:rPr>
              <a:t>служанка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Золотой ключик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18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</a:rPr>
              <a:t>Ржавый </a:t>
            </a:r>
            <a:r>
              <a:rPr lang="ru-RU" sz="4400" b="1" dirty="0">
                <a:solidFill>
                  <a:srgbClr val="92D050"/>
                </a:solidFill>
              </a:rPr>
              <a:t>замочек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Кот в сапогах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6167" y="4077072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00CCFF"/>
                </a:solidFill>
              </a:rPr>
              <a:t>Пес</a:t>
            </a:r>
            <a:r>
              <a:rPr lang="ru-RU" sz="4400" b="1" dirty="0" smtClean="0">
                <a:solidFill>
                  <a:srgbClr val="00CCFF"/>
                </a:solidFill>
              </a:rPr>
              <a:t> </a:t>
            </a:r>
            <a:r>
              <a:rPr lang="ru-RU" sz="4400" b="1" dirty="0">
                <a:solidFill>
                  <a:srgbClr val="00CCFF"/>
                </a:solidFill>
              </a:rPr>
              <a:t>в рукавицах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Принцесса на горошине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42671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Кикимора </a:t>
            </a:r>
            <a:r>
              <a:rPr lang="ru-RU" sz="4400" b="1" dirty="0">
                <a:solidFill>
                  <a:srgbClr val="FFFF00"/>
                </a:solidFill>
              </a:rPr>
              <a:t>под арбузом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Аленький цветочек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3070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</a:rPr>
              <a:t>Серенький </a:t>
            </a:r>
            <a:r>
              <a:rPr lang="ru-RU" sz="4400" b="1" dirty="0">
                <a:solidFill>
                  <a:srgbClr val="92D050"/>
                </a:solidFill>
              </a:rPr>
              <a:t>кустарник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32405" y="4104888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Голый король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843036" y="4104888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CCFF"/>
                </a:solidFill>
              </a:rPr>
              <a:t>Одетый </a:t>
            </a:r>
            <a:r>
              <a:rPr lang="ru-RU" sz="4400" b="1" dirty="0">
                <a:solidFill>
                  <a:srgbClr val="00CCFF"/>
                </a:solidFill>
              </a:rPr>
              <a:t>нищий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832405" y="4054928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22" name="Управляющая кнопка: в конец 21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574653" cy="504056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30729" y="4092469"/>
            <a:ext cx="4032000" cy="2421801"/>
            <a:chOff x="230729" y="4092469"/>
            <a:chExt cx="4032000" cy="2421801"/>
          </a:xfrm>
        </p:grpSpPr>
        <p:sp>
          <p:nvSpPr>
            <p:cNvPr id="2" name="Блок-схема: несколько документов 1"/>
            <p:cNvSpPr/>
            <p:nvPr/>
          </p:nvSpPr>
          <p:spPr>
            <a:xfrm rot="10800000" flipH="1">
              <a:off x="230729" y="4820726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7" y="4092469"/>
              <a:ext cx="1126704" cy="2421801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4860032" y="4455363"/>
            <a:ext cx="4130740" cy="2077158"/>
            <a:chOff x="4860032" y="4455363"/>
            <a:chExt cx="4130740" cy="2077158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 rot="10800000">
              <a:off x="4860032" y="4820727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/>
            </a:p>
          </p:txBody>
        </p:sp>
        <p:pic>
          <p:nvPicPr>
            <p:cNvPr id="42" name="Рисунок 4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5996" y="4455363"/>
              <a:ext cx="1924776" cy="2077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21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4.81481E-6 L 0.00139 -0.26157 C 0.00139 -0.37893 0.07031 -0.52314 0.12639 -0.52314 L 0.25139 -0.523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24653 C 1.94444E-6 -0.35718 0.05955 -0.49282 0.10816 -0.49282 L 0.21649 -0.49282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5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21898 C 8.33333E-7 -0.31736 0.05521 -0.43773 0.10035 -0.43773 L 0.20087 -0.43773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0.26134 C -3.61111E-6 -0.37847 -0.08645 -0.52245 -0.15642 -0.52245 L -0.31284 -0.52245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-0.26157 C 1.94444E-6 -0.37893 -0.08646 -0.52314 -0.15643 -0.52314 L -0.31285 -0.52314 " pathEditMode="relative" rAng="0" ptsTypes="FfFF"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5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3.61111E-6 -0.26134 C -3.61111E-6 -0.37847 -0.08645 -0.52245 -0.15642 -0.52245 L -0.31284 -0.52245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3.61111E-6 -0.25185 C -3.61111E-6 -0.36481 -0.08159 -0.50324 -0.14791 -0.50324 L -0.29531 -0.50324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-0.22431 C -4.72222E-6 -0.325 -0.07482 -0.44815 -0.13576 -0.44815 L -0.2717 -0.44815 " pathEditMode="relative" rAng="0" ptsTypes="FfFF">
                                      <p:cBhvr>
                                        <p:cTn id="2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40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1" grpId="0" animBg="1"/>
      <p:bldP spid="21" grpId="1" animBg="1"/>
      <p:bldP spid="21" grpId="2" animBg="1"/>
      <p:bldP spid="25" grpId="0" animBg="1"/>
      <p:bldP spid="25" grpId="1" animBg="1"/>
      <p:bldP spid="25" grpId="2" animBg="1"/>
      <p:bldP spid="25" grpId="3" animBg="1"/>
      <p:bldP spid="23" grpId="0" animBg="1"/>
      <p:bldP spid="2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Царевна-</a:t>
            </a:r>
            <a:r>
              <a:rPr lang="ru-RU" sz="4800" b="1" dirty="0" err="1">
                <a:solidFill>
                  <a:schemeClr val="accent6">
                    <a:lumMod val="75000"/>
                  </a:schemeClr>
                </a:solidFill>
              </a:rPr>
              <a:t>Несмеяна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6207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Принц-Хохотун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Незнайка на Луне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18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rgbClr val="92D050"/>
                </a:solidFill>
              </a:rPr>
              <a:t>Знайка</a:t>
            </a:r>
            <a:r>
              <a:rPr lang="ru-RU" sz="4400" b="1" dirty="0">
                <a:solidFill>
                  <a:srgbClr val="92D050"/>
                </a:solidFill>
              </a:rPr>
              <a:t> под </a:t>
            </a:r>
            <a:r>
              <a:rPr lang="ru-RU" sz="4400" b="1" dirty="0" err="1">
                <a:solidFill>
                  <a:srgbClr val="92D050"/>
                </a:solidFill>
              </a:rPr>
              <a:t>Землей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Горшочек каши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6167" y="4077072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CCFF"/>
                </a:solidFill>
              </a:rPr>
              <a:t>Кастрюля </a:t>
            </a:r>
            <a:r>
              <a:rPr lang="ru-RU" sz="4400" b="1" dirty="0">
                <a:solidFill>
                  <a:srgbClr val="00CCFF"/>
                </a:solidFill>
              </a:rPr>
              <a:t>супа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Карлик-нос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42671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Великан-рот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Храбрый </a:t>
            </a:r>
            <a:r>
              <a:rPr lang="ru-RU" sz="4800" b="1" dirty="0" smtClean="0">
                <a:solidFill>
                  <a:srgbClr val="00B050"/>
                </a:solidFill>
              </a:rPr>
              <a:t>портной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3070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92D050"/>
                </a:solidFill>
              </a:rPr>
              <a:t>Трусливая швея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32405" y="4104888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Гадкий </a:t>
            </a:r>
            <a:r>
              <a:rPr lang="ru-RU" sz="5400" b="1" dirty="0" smtClean="0">
                <a:solidFill>
                  <a:srgbClr val="002060"/>
                </a:solidFill>
              </a:rPr>
              <a:t>утёнок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843036" y="4104888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CCFF"/>
                </a:solidFill>
              </a:rPr>
              <a:t>Милый лебедь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832405" y="4054928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30729" y="4092469"/>
            <a:ext cx="4032000" cy="2421801"/>
            <a:chOff x="230729" y="4092469"/>
            <a:chExt cx="4032000" cy="2421801"/>
          </a:xfrm>
        </p:grpSpPr>
        <p:sp>
          <p:nvSpPr>
            <p:cNvPr id="2" name="Блок-схема: несколько документов 1"/>
            <p:cNvSpPr/>
            <p:nvPr/>
          </p:nvSpPr>
          <p:spPr>
            <a:xfrm rot="10800000" flipH="1">
              <a:off x="230729" y="4820726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7" y="4092469"/>
              <a:ext cx="1126704" cy="2421801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4860032" y="4455363"/>
            <a:ext cx="4130740" cy="2077158"/>
            <a:chOff x="4860032" y="4455363"/>
            <a:chExt cx="4130740" cy="2077158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 rot="10800000">
              <a:off x="4860032" y="4820727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/>
            </a:p>
          </p:txBody>
        </p:sp>
        <p:pic>
          <p:nvPicPr>
            <p:cNvPr id="42" name="Рисунок 4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5996" y="4455363"/>
              <a:ext cx="1924776" cy="2077158"/>
            </a:xfrm>
            <a:prstGeom prst="rect">
              <a:avLst/>
            </a:prstGeom>
          </p:spPr>
        </p:pic>
      </p:grpSp>
      <p:sp>
        <p:nvSpPr>
          <p:cNvPr id="43" name="Управляющая кнопка: возврат 42">
            <a:hlinkClick r:id="rId5" action="ppaction://hlinksldjump" highlightClick="1"/>
          </p:cNvPr>
          <p:cNvSpPr/>
          <p:nvPr/>
        </p:nvSpPr>
        <p:spPr>
          <a:xfrm>
            <a:off x="395536" y="332656"/>
            <a:ext cx="573983" cy="504056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4.81481E-6 L 0.00139 -0.26157 C 0.00139 -0.37893 0.07031 -0.52314 0.12639 -0.52314 L 0.25139 -0.523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24653 C 1.94444E-6 -0.35718 0.05955 -0.49282 0.10816 -0.49282 L 0.21649 -0.49282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5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21898 C 8.33333E-7 -0.31736 0.05521 -0.43773 0.10035 -0.43773 L 0.20087 -0.43773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0.26134 C -3.61111E-6 -0.37847 -0.08645 -0.52245 -0.15642 -0.52245 L -0.31284 -0.52245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-0.26157 C 1.94444E-6 -0.37893 -0.08646 -0.52314 -0.15643 -0.52314 L -0.31285 -0.52314 " pathEditMode="relative" rAng="0" ptsTypes="FfFF"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5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3.61111E-6 -0.26134 C -3.61111E-6 -0.37847 -0.08645 -0.52245 -0.15642 -0.52245 L -0.31284 -0.52245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3.61111E-6 -0.25185 C -3.61111E-6 -0.36481 -0.08159 -0.50324 -0.14791 -0.50324 L -0.29531 -0.50324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-0.22431 C -4.72222E-6 -0.325 -0.07482 -0.44815 -0.13576 -0.44815 L -0.2717 -0.44815 " pathEditMode="relative" rAng="0" ptsTypes="FfFF">
                                      <p:cBhvr>
                                        <p:cTn id="2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40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1" grpId="0" animBg="1"/>
      <p:bldP spid="21" grpId="1" animBg="1"/>
      <p:bldP spid="21" grpId="2" animBg="1"/>
      <p:bldP spid="25" grpId="0" animBg="1"/>
      <p:bldP spid="25" grpId="1" animBg="1"/>
      <p:bldP spid="25" grpId="2" animBg="1"/>
      <p:bldP spid="25" grpId="3" animBg="1"/>
      <p:bldP spid="23" grpId="0" animBg="1"/>
      <p:bldP spid="2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Вместе тесно,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а врозь 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скучно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6207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По одному просторно, а вместе весело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Тише едешь - дальше будешь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18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92D050"/>
                </a:solidFill>
              </a:rPr>
              <a:t>Громче топаешь - ближе </a:t>
            </a:r>
            <a:r>
              <a:rPr lang="ru-RU" sz="4400" b="1" dirty="0" smtClean="0">
                <a:solidFill>
                  <a:srgbClr val="92D050"/>
                </a:solidFill>
              </a:rPr>
              <a:t>окажешься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Собака — друг человека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536" y="4077072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CCFF"/>
                </a:solidFill>
              </a:rPr>
              <a:t>Кошка – враг обезьяны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Остаться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у разбитого корыта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42671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Уйти от новой стиральной машины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Всё хорошо, что хорошо кончается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3070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92D050"/>
                </a:solidFill>
              </a:rPr>
              <a:t>Всё плохо, что плохо </a:t>
            </a:r>
            <a:r>
              <a:rPr lang="ru-RU" sz="4400" b="1" dirty="0" smtClean="0">
                <a:solidFill>
                  <a:srgbClr val="92D050"/>
                </a:solidFill>
              </a:rPr>
              <a:t>начинается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32405" y="4104888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Старый друг лучше новых двух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843036" y="4104888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800" b="1" dirty="0">
                <a:solidFill>
                  <a:srgbClr val="00CCFF"/>
                </a:solidFill>
              </a:rPr>
              <a:t>Новый враг хуже старых </a:t>
            </a:r>
            <a:r>
              <a:rPr lang="ru-RU" sz="3800" b="1" dirty="0" smtClean="0">
                <a:solidFill>
                  <a:srgbClr val="00CCFF"/>
                </a:solidFill>
              </a:rPr>
              <a:t>двух</a:t>
            </a:r>
            <a:endParaRPr lang="ru-RU" sz="3800" b="1" dirty="0">
              <a:solidFill>
                <a:srgbClr val="00CCFF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832405" y="4054928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22" name="Управляющая кнопка: в конец 21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574653" cy="504056"/>
          </a:xfrm>
          <a:prstGeom prst="actionButtonE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30729" y="4092469"/>
            <a:ext cx="4032000" cy="2421801"/>
            <a:chOff x="230729" y="4092469"/>
            <a:chExt cx="4032000" cy="2421801"/>
          </a:xfrm>
        </p:grpSpPr>
        <p:sp>
          <p:nvSpPr>
            <p:cNvPr id="2" name="Блок-схема: несколько документов 1"/>
            <p:cNvSpPr/>
            <p:nvPr/>
          </p:nvSpPr>
          <p:spPr>
            <a:xfrm rot="10800000" flipH="1">
              <a:off x="230729" y="4820726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7" y="4092469"/>
              <a:ext cx="1126704" cy="2421801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4860032" y="4455363"/>
            <a:ext cx="4130740" cy="2077158"/>
            <a:chOff x="4860032" y="4455363"/>
            <a:chExt cx="4130740" cy="2077158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 rot="10800000">
              <a:off x="4860032" y="4820727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/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5996" y="4455363"/>
              <a:ext cx="1924776" cy="2077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01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4.81481E-6 L 0.00139 -0.26157 C 0.00139 -0.37893 0.07031 -0.52314 0.12639 -0.52314 L 0.25139 -0.523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24653 C 1.94444E-6 -0.35718 0.05955 -0.49282 0.10816 -0.49282 L 0.21649 -0.49282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5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21898 C 8.33333E-7 -0.31736 0.05521 -0.43773 0.10035 -0.43773 L 0.20087 -0.43773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0.26134 C -3.61111E-6 -0.37847 -0.08645 -0.52245 -0.15642 -0.52245 L -0.31284 -0.52245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-0.26157 C 1.94444E-6 -0.37893 -0.08646 -0.52314 -0.15643 -0.52314 L -0.31285 -0.52314 " pathEditMode="relative" rAng="0" ptsTypes="FfFF"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5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3.61111E-6 -0.26134 C -3.61111E-6 -0.37847 -0.08645 -0.52245 -0.15642 -0.52245 L -0.31284 -0.52245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3.61111E-6 -0.25185 C -3.61111E-6 -0.36481 -0.08159 -0.50324 -0.14791 -0.50324 L -0.29531 -0.50324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-0.22431 C -4.72222E-6 -0.325 -0.07482 -0.44815 -0.13576 -0.44815 L -0.2717 -0.44815 " pathEditMode="relative" rAng="0" ptsTypes="FfFF">
                                      <p:cBhvr>
                                        <p:cTn id="2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40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1" grpId="0" animBg="1"/>
      <p:bldP spid="21" grpId="1" animBg="1"/>
      <p:bldP spid="21" grpId="2" animBg="1"/>
      <p:bldP spid="25" grpId="0" animBg="1"/>
      <p:bldP spid="25" grpId="1" animBg="1"/>
      <p:bldP spid="25" grpId="2" animBg="1"/>
      <p:bldP spid="25" grpId="3" animBg="1"/>
      <p:bldP spid="23" grpId="0" animBg="1"/>
      <p:bldP spid="2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Один за всех, все за одного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6207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Все </a:t>
            </a:r>
            <a:r>
              <a:rPr lang="ru-RU" sz="4000" b="1" dirty="0">
                <a:solidFill>
                  <a:srgbClr val="FFFF00"/>
                </a:solidFill>
              </a:rPr>
              <a:t>против одного, один против </a:t>
            </a:r>
            <a:r>
              <a:rPr lang="ru-RU" sz="4000" b="1" dirty="0" smtClean="0">
                <a:solidFill>
                  <a:srgbClr val="FFFF00"/>
                </a:solidFill>
              </a:rPr>
              <a:t>всех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5576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B050"/>
                </a:solidFill>
              </a:rPr>
              <a:t>Хлеб — всему голова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18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92D050"/>
                </a:solidFill>
              </a:rPr>
              <a:t>Булка — ничему ноги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955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9532" y="4077072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Весна год кормит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64848" y="4077072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CCFF"/>
                </a:solidFill>
              </a:rPr>
              <a:t>Осень век объедает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077072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rgbClr val="FFFF9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Глаза боятся – руки делают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42671" y="3429000"/>
            <a:ext cx="3372334" cy="2546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Уши храбрятся – ноги лентяйничают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040" y="3430541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B050"/>
                </a:solidFill>
              </a:rPr>
              <a:t>Рыбак рыбака видит издалека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30703" y="3807203"/>
            <a:ext cx="3372334" cy="254630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92D050"/>
                </a:solidFill>
              </a:rPr>
              <a:t>Охотник охотника не различает вблизи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220072" y="3808744"/>
            <a:ext cx="3384376" cy="25348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CC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32405" y="4104888"/>
            <a:ext cx="2988067" cy="2194499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Танки грязи не боятся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843036" y="4104888"/>
            <a:ext cx="2977435" cy="2204432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800" b="1" dirty="0">
                <a:solidFill>
                  <a:srgbClr val="00CCFF"/>
                </a:solidFill>
              </a:rPr>
              <a:t>Коляски чистоты пугаются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832405" y="4054928"/>
            <a:ext cx="2988067" cy="219449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CCFF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30729" y="4092469"/>
            <a:ext cx="4032000" cy="2421801"/>
            <a:chOff x="230729" y="4092469"/>
            <a:chExt cx="4032000" cy="2421801"/>
          </a:xfrm>
        </p:grpSpPr>
        <p:sp>
          <p:nvSpPr>
            <p:cNvPr id="2" name="Блок-схема: несколько документов 1"/>
            <p:cNvSpPr/>
            <p:nvPr/>
          </p:nvSpPr>
          <p:spPr>
            <a:xfrm rot="10800000" flipH="1">
              <a:off x="230729" y="4820726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167" y="4092469"/>
              <a:ext cx="1126704" cy="2421801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4860032" y="4455363"/>
            <a:ext cx="4130740" cy="2077158"/>
            <a:chOff x="4860032" y="4455363"/>
            <a:chExt cx="4130740" cy="2077158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 rot="10800000">
              <a:off x="4860032" y="4820727"/>
              <a:ext cx="4032000" cy="1656000"/>
            </a:xfrm>
            <a:prstGeom prst="flowChartMultidocumen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/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5996" y="4455363"/>
              <a:ext cx="1924776" cy="2077158"/>
            </a:xfrm>
            <a:prstGeom prst="rect">
              <a:avLst/>
            </a:prstGeom>
          </p:spPr>
        </p:pic>
      </p:grpSp>
      <p:sp>
        <p:nvSpPr>
          <p:cNvPr id="43" name="Управляющая кнопка: возврат 42">
            <a:hlinkClick r:id="rId5" action="ppaction://hlinksldjump" highlightClick="1"/>
          </p:cNvPr>
          <p:cNvSpPr/>
          <p:nvPr/>
        </p:nvSpPr>
        <p:spPr>
          <a:xfrm>
            <a:off x="395536" y="332656"/>
            <a:ext cx="573983" cy="504056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4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4.81481E-6 L 0.00139 -0.26157 C 0.00139 -0.37893 0.07031 -0.52314 0.12639 -0.52314 L 0.25139 -0.523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-0.26134 C 4.16667E-6 -0.37847 0.06892 -0.52245 0.125 -0.52245 L 0.25 -0.52245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24653 C 1.94444E-6 -0.35718 0.05955 -0.49282 0.10816 -0.49282 L 0.21649 -0.49282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5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-0.2463 C 2.77778E-6 -0.35672 0.05955 -0.49213 0.10816 -0.49213 L 0.21649 -0.4921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21898 C 8.33333E-7 -0.31736 0.05521 -0.43773 0.10035 -0.43773 L 0.20087 -0.43773 " pathEditMode="relative" rAng="0" ptsTypes="FfFF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0.21875 C 1.66667E-6 -0.31689 0.05521 -0.43703 0.10035 -0.43703 L 0.20087 -0.43703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3.61111E-6 -0.26134 C -3.61111E-6 -0.37847 -0.08645 -0.52245 -0.15642 -0.52245 L -0.31284 -0.52245 " pathEditMode="relative" rAng="0" ptsTypes="FfFF">
                                      <p:cBhvr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-0.26157 C 1.94444E-6 -0.37893 -0.08646 -0.52314 -0.15643 -0.52314 L -0.31285 -0.52314 " pathEditMode="relative" rAng="0" ptsTypes="FfFF">
                                      <p:cBhvr>
                                        <p:cTn id="1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57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3.61111E-6 -0.26134 C -3.61111E-6 -0.37847 -0.08645 -0.52245 -0.15642 -0.52245 L -0.31284 -0.52245 " pathEditMode="relative" rAng="0" ptsTypes="FfFF">
                                      <p:cBhvr>
                                        <p:cTn id="1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3.61111E-6 -0.25185 C -3.61111E-6 -0.36481 -0.08159 -0.50324 -0.14791 -0.50324 L -0.29531 -0.50324 " pathEditMode="relative" rAng="0" ptsTypes="FfFF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-0.25162 C -2.77778E-6 -0.36436 -0.08159 -0.50255 -0.14791 -0.50255 L -0.29531 -0.50255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-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4.72222E-6 -0.22431 C -4.72222E-6 -0.325 -0.07482 -0.44815 -0.13576 -0.44815 L -0.2717 -0.44815 " pathEditMode="relative" rAng="0" ptsTypes="FfFF">
                                      <p:cBhvr>
                                        <p:cTn id="2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407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3.88889E-6 -0.22407 C -3.88889E-6 -0.32453 -0.07482 -0.44745 -0.13576 -0.44745 L -0.2717 -0.44745 " pathEditMode="relative" rAng="0" ptsTypes="FfFF">
                                      <p:cBhvr>
                                        <p:cTn id="2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1" grpId="0" animBg="1"/>
      <p:bldP spid="21" grpId="1" animBg="1"/>
      <p:bldP spid="21" grpId="2" animBg="1"/>
      <p:bldP spid="25" grpId="0" animBg="1"/>
      <p:bldP spid="25" grpId="1" animBg="1"/>
      <p:bldP spid="25" grpId="2" animBg="1"/>
      <p:bldP spid="25" grpId="3" animBg="1"/>
      <p:bldP spid="23" grpId="0" animBg="1"/>
      <p:bldP spid="2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8114</TotalTime>
  <Words>413</Words>
  <Application>Microsoft Office PowerPoint</Application>
  <PresentationFormat>Экран (4:3)</PresentationFormat>
  <Paragraphs>107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007</cp:lastModifiedBy>
  <cp:revision>88</cp:revision>
  <dcterms:created xsi:type="dcterms:W3CDTF">2016-03-30T17:40:56Z</dcterms:created>
  <dcterms:modified xsi:type="dcterms:W3CDTF">2017-02-20T14:59:19Z</dcterms:modified>
</cp:coreProperties>
</file>